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70" r:id="rId3"/>
    <p:sldId id="312" r:id="rId4"/>
    <p:sldId id="313" r:id="rId5"/>
    <p:sldId id="315" r:id="rId6"/>
    <p:sldId id="316" r:id="rId7"/>
    <p:sldId id="317" r:id="rId8"/>
    <p:sldId id="318" r:id="rId9"/>
    <p:sldId id="319" r:id="rId10"/>
    <p:sldId id="320" r:id="rId11"/>
    <p:sldId id="305" r:id="rId12"/>
    <p:sldId id="265" r:id="rId13"/>
  </p:sldIdLst>
  <p:sldSz cx="9144000" cy="6858000" type="screen4x3"/>
  <p:notesSz cx="6854825" cy="9293225"/>
  <p:custDataLst>
    <p:tags r:id="rId16"/>
  </p:custData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389B"/>
    <a:srgbClr val="BF4D4D"/>
    <a:srgbClr val="FFFFFF"/>
    <a:srgbClr val="66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9" autoAdjust="0"/>
    <p:restoredTop sz="94681" autoAdjust="0"/>
  </p:normalViewPr>
  <p:slideViewPr>
    <p:cSldViewPr>
      <p:cViewPr>
        <p:scale>
          <a:sx n="75" d="100"/>
          <a:sy n="75" d="100"/>
        </p:scale>
        <p:origin x="-882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3025" y="0"/>
            <a:ext cx="2970213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BFDA0C3-DDC2-4CB5-9B29-EB5F2E79FAD1}" type="datetimeFigureOut">
              <a:rPr lang="en-US"/>
              <a:pPr/>
              <a:t>9/14/2017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6500"/>
            <a:ext cx="2970213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3025" y="8826500"/>
            <a:ext cx="2970213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9EF3BA6-5561-4E8A-B4D5-06A5AA913A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898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0213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95526C7-F2C7-40CC-A7AE-78890109A64D}" type="datetimeFigureOut">
              <a:rPr lang="en-US"/>
              <a:pPr/>
              <a:t>9/14/2017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5025" cy="3484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4838"/>
            <a:ext cx="5483225" cy="4181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6500"/>
            <a:ext cx="2970213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3025" y="8826500"/>
            <a:ext cx="2970213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C45F277-5EC2-43CA-AF9C-CE804D8C9F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3745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smtClean="0">
              <a:latin typeface="Calibri" pitchFamily="34" charset="0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63BAE43-6328-4948-94C8-22DC39D9E20C}" type="slidenum">
              <a:rPr lang="en-US">
                <a:solidFill>
                  <a:srgbClr val="000000"/>
                </a:solidFill>
              </a:rPr>
              <a:pPr eaLnBrk="1" hangingPunct="1"/>
              <a:t>12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9E5248-F72E-4AF8-A8BE-7AA48E230819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14547-F178-4005-A9F2-1E6C02BD223D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2107967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2EB04B-4601-4E28-BC55-AB339344C9CE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C8514E-83A2-48E4-9D1F-37AB8DAA0418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4219108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9EB37E7-9F26-43BB-AD4A-DD9EC9DFBD64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BF571-6682-4AF1-9591-A52B401B8264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898525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en-US" altLang="zh-CN" noProof="0" smtClean="0"/>
              <a:t>Click icon to add table</a:t>
            </a:r>
            <a:endParaRPr lang="zh-CN" altLang="en-US" noProof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C9C5B1-9078-43BF-AFAE-9A8B4CDA39EF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AFEB96-787E-4B52-AEBE-08AA299A9F66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229625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5E4CF8B-E916-46DB-B782-B6D5FA30DF73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D29472-ADB6-48C0-BD70-450BABD9C884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1293380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F9F349-A2B1-4DE7-98E6-47D6BAB84384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54DF3-A30C-423E-9FF9-ED5B77036DB4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3135549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A0E9E3-0F04-4E10-9DC0-D298AA345AA4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BBEF0-74FC-4CF5-B524-9A9130C47B2B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1901392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51CAC7-1E8E-4033-922D-1B86CFCE2127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93919-858B-497C-A7F3-89F853D45ED8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3046988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392F387-A647-4727-B188-965EE0894C8A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7786F2-8A51-46AB-8A09-6F6118B9B591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2386705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F2E84E-FECC-47EF-9B8C-FF9BE91933E7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19224-0937-4BB5-B8BC-E1257ECCB9C8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2392213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5512A0-119E-466B-83C8-841332E8E27C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6BE27-B3A9-4E9A-99E2-5CE449EE30DB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169170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altLang="zh-CN" noProof="0" smtClean="0"/>
              <a:t>Click icon to add picture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14C9B7B-D6AB-4154-9DF4-BB6308181771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CA" altLang="zh-CN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F46B0-759E-4B7B-971C-B785F4A8204E}" type="slidenum">
              <a:rPr lang="fr-CA" altLang="zh-CN"/>
              <a:pPr/>
              <a:t>‹#›</a:t>
            </a:fld>
            <a:endParaRPr lang="fr-CA" altLang="zh-CN"/>
          </a:p>
        </p:txBody>
      </p:sp>
    </p:spTree>
    <p:extLst>
      <p:ext uri="{BB962C8B-B14F-4D97-AF65-F5344CB8AC3E}">
        <p14:creationId xmlns:p14="http://schemas.microsoft.com/office/powerpoint/2010/main" val="1281933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zh-CN" smtClean="0"/>
              <a:t>Cliquez pour modifier le style du titre</a:t>
            </a:r>
            <a:endParaRPr lang="fr-CA" altLang="zh-CN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zh-CN" smtClean="0"/>
              <a:t>Cliquez pour modifier les styles du texte du masque</a:t>
            </a:r>
          </a:p>
          <a:p>
            <a:pPr lvl="1"/>
            <a:r>
              <a:rPr lang="fr-FR" altLang="zh-CN" smtClean="0"/>
              <a:t>Deuxième niveau</a:t>
            </a:r>
          </a:p>
          <a:p>
            <a:pPr lvl="2"/>
            <a:r>
              <a:rPr lang="fr-FR" altLang="zh-CN" smtClean="0"/>
              <a:t>Troisième niveau</a:t>
            </a:r>
          </a:p>
          <a:p>
            <a:pPr lvl="3"/>
            <a:r>
              <a:rPr lang="fr-FR" altLang="zh-CN" smtClean="0"/>
              <a:t>Quatrième niveau</a:t>
            </a:r>
          </a:p>
          <a:p>
            <a:pPr lvl="4"/>
            <a:r>
              <a:rPr lang="fr-FR" altLang="zh-CN" smtClean="0"/>
              <a:t>Cinquième niveau</a:t>
            </a:r>
            <a:endParaRPr lang="fr-CA" altLang="zh-CN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EDB55C19-BA66-4C5A-AFA0-8977BAAB6A24}" type="datetimeFigureOut">
              <a:rPr lang="zh-CN" altLang="en-US"/>
              <a:pPr/>
              <a:t>2017/9/14</a:t>
            </a:fld>
            <a:endParaRPr lang="fr-CA" altLang="zh-CN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fr-CA" altLang="zh-CN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539A7684-D8C3-494D-B72F-F3022E07063F}" type="slidenum">
              <a:rPr lang="fr-CA" altLang="zh-CN"/>
              <a:pPr/>
              <a:t>‹#›</a:t>
            </a:fld>
            <a:endParaRPr lang="fr-CA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duthao_bao_cao_tkhd_va_phuong_huong_cdcs.doc" TargetMode="External"/><Relationship Id="rId2" Type="http://schemas.openxmlformats.org/officeDocument/2006/relationships/hyperlink" Target="chuong_trinh_dhcdcs.doc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duthao_bao_cao_tkhd_va_phuong_huong_cdcs.doc" TargetMode="External"/><Relationship Id="rId2" Type="http://schemas.openxmlformats.org/officeDocument/2006/relationships/hyperlink" Target="chuong_trinh_dhcdcs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duthao_bao_cao_kiem_diem_cua_bch_cd_gui.doc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VuThiThaiLinh\Desktop\Chuong%20Trinh%20Dai%20Hoi\HinhAnhCongDoan.pptx#-1,1,H&#204;NH &#7842;NH C&#212;NG &#272;O&#192;N NHI&#7878;M K&#7922; 2012 - 2017" TargetMode="External"/><Relationship Id="rId2" Type="http://schemas.openxmlformats.org/officeDocument/2006/relationships/hyperlink" Target="ly_lich_trich_ngang_nhan_su_cbcd__2017_2022.doc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 bwMode="auto">
          <a:xfrm>
            <a:off x="0" y="1905000"/>
            <a:ext cx="9144000" cy="2667000"/>
          </a:xfrm>
          <a:prstGeom prst="rect">
            <a:avLst/>
          </a:prstGeom>
          <a:ln w="25400" cap="flat" cmpd="sng" algn="ctr">
            <a:solidFill>
              <a:schemeClr val="accent5"/>
            </a:solidFill>
            <a:prstDash val="solid"/>
            <a:miter lim="800000"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endParaRPr lang="fr-CA" altLang="zh-CN" sz="3200" b="1">
              <a:solidFill>
                <a:srgbClr val="07389B"/>
              </a:solidFill>
              <a:cs typeface="Arial" charset="0"/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6200" y="2817674"/>
            <a:ext cx="9144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600" b="1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ĐẠI HỘI ĐẠI BIỂU CÔNG ĐOÀN CƠ SỞ TRƯỜNG CAO ĐẲNG LÝ TỰ TRỌNG TP.HCM</a:t>
            </a:r>
          </a:p>
          <a:p>
            <a:pPr algn="ctr"/>
            <a:r>
              <a:rPr lang="en-US" sz="3600" b="1" smtClean="0">
                <a:solidFill>
                  <a:schemeClr val="accent6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NHIỆM KỲ 2017 - 2022</a:t>
            </a:r>
            <a:endParaRPr lang="en-US" sz="3200" b="1">
              <a:solidFill>
                <a:schemeClr val="accent6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152" y="-106696"/>
            <a:ext cx="2011696" cy="20116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>
                <a:latin typeface="Cambria" pitchFamily="18" charset="0"/>
              </a:rPr>
              <a:t>ĐOÀN CHỦ TỊCH</a:t>
            </a:r>
            <a:endParaRPr lang="en-US" sz="4000" b="1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Ra mắt, triệu tập viên</a:t>
            </a: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Thông qua Nghị quyết Đại hội</a:t>
            </a: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Tổng kết Đại hội</a:t>
            </a:r>
          </a:p>
        </p:txBody>
      </p:sp>
    </p:spTree>
    <p:extLst>
      <p:ext uri="{BB962C8B-B14F-4D97-AF65-F5344CB8AC3E}">
        <p14:creationId xmlns:p14="http://schemas.microsoft.com/office/powerpoint/2010/main" val="726150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Cambria" pitchFamily="18" charset="0"/>
                <a:cs typeface="Arial" charset="0"/>
              </a:rPr>
              <a:t>BẾ MẠC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US" sz="36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	</a:t>
            </a:r>
            <a:r>
              <a:rPr lang="en-US" sz="36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Arial" charset="0"/>
              </a:rPr>
              <a:t>Xin chân thành cám ơn </a:t>
            </a:r>
          </a:p>
          <a:p>
            <a:pPr algn="ctr">
              <a:buFont typeface="Arial" charset="0"/>
              <a:buNone/>
            </a:pPr>
            <a:r>
              <a:rPr lang="en-US" sz="36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Arial" charset="0"/>
              </a:rPr>
              <a:t>Quí đại biểu và toàn thể CĐV</a:t>
            </a:r>
          </a:p>
          <a:p>
            <a:pPr algn="ctr">
              <a:buFont typeface="Arial" charset="0"/>
              <a:buNone/>
            </a:pPr>
            <a:r>
              <a:rPr lang="en-US" sz="36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Arial" charset="0"/>
              </a:rPr>
              <a:t>đã tham dự đầy đủ Đại hội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24447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3048000"/>
            <a:ext cx="9144000" cy="819150"/>
          </a:xfrm>
        </p:spPr>
        <p:txBody>
          <a:bodyPr tIns="0" bIns="0" anchor="t"/>
          <a:lstStyle/>
          <a:p>
            <a:pPr eaLnBrk="1" hangingPunct="1"/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Arial" charset="0"/>
              </a:rPr>
              <a:t>KÍNH CHÚC ĐẠI HỘI THÀNH CÔNG</a:t>
            </a:r>
            <a:endParaRPr lang="en-US" smtClean="0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175" y="0"/>
            <a:ext cx="9144000" cy="692150"/>
          </a:xfrm>
        </p:spPr>
        <p:txBody>
          <a:bodyPr/>
          <a:lstStyle/>
          <a:p>
            <a:pPr eaLnBrk="1" hangingPunct="1"/>
            <a:r>
              <a:rPr lang="en-US" sz="3500" b="1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CHƯƠNG TRÌNH ĐẠI HỘI</a:t>
            </a:r>
            <a:endParaRPr lang="zh-CN" altLang="en-US" sz="3500" smtClean="0">
              <a:solidFill>
                <a:srgbClr val="C00000"/>
              </a:solidFill>
              <a:latin typeface="Cambria" pitchFamily="18" charset="0"/>
              <a:cs typeface="Arial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76200" y="1587500"/>
            <a:ext cx="1725613" cy="482600"/>
            <a:chOff x="816" y="2304"/>
            <a:chExt cx="1440" cy="448"/>
          </a:xfrm>
        </p:grpSpPr>
        <p:sp>
          <p:nvSpPr>
            <p:cNvPr id="3106" name="Freeform 8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99D549">
                    <a:gamma/>
                    <a:tint val="51373"/>
                    <a:invGamma/>
                  </a:srgbClr>
                </a:gs>
                <a:gs pos="100000">
                  <a:srgbClr val="99D549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2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15886" y="2396076"/>
            <a:ext cx="1725613" cy="482600"/>
            <a:chOff x="816" y="2304"/>
            <a:chExt cx="1440" cy="448"/>
          </a:xfrm>
        </p:grpSpPr>
        <p:sp>
          <p:nvSpPr>
            <p:cNvPr id="3104" name="Freeform 11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0099CC">
                    <a:gamma/>
                    <a:tint val="36471"/>
                    <a:invGamma/>
                  </a:srgbClr>
                </a:gs>
                <a:gs pos="100000">
                  <a:srgbClr val="0099CC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3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sp>
        <p:nvSpPr>
          <p:cNvPr id="3077" name="Line 20"/>
          <p:cNvSpPr>
            <a:spLocks noChangeShapeType="1"/>
          </p:cNvSpPr>
          <p:nvPr/>
        </p:nvSpPr>
        <p:spPr bwMode="auto">
          <a:xfrm flipV="1">
            <a:off x="2133600" y="2209800"/>
            <a:ext cx="6629400" cy="46038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Text Box 24"/>
          <p:cNvSpPr txBox="1">
            <a:spLocks noChangeArrowheads="1"/>
          </p:cNvSpPr>
          <p:nvPr/>
        </p:nvSpPr>
        <p:spPr bwMode="auto">
          <a:xfrm>
            <a:off x="2209799" y="1752319"/>
            <a:ext cx="649763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Diễn văn khai mạc chương trình làm việc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V="1">
            <a:off x="2133600" y="3810000"/>
            <a:ext cx="6629400" cy="46038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15887" y="825500"/>
            <a:ext cx="1725613" cy="482600"/>
            <a:chOff x="816" y="2304"/>
            <a:chExt cx="1440" cy="448"/>
          </a:xfrm>
        </p:grpSpPr>
        <p:sp>
          <p:nvSpPr>
            <p:cNvPr id="3102" name="Freeform 5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Rectangle 6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FFCC00">
                    <a:gamma/>
                    <a:tint val="48627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1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sp>
        <p:nvSpPr>
          <p:cNvPr id="3081" name="Line 19"/>
          <p:cNvSpPr>
            <a:spLocks noChangeShapeType="1"/>
          </p:cNvSpPr>
          <p:nvPr/>
        </p:nvSpPr>
        <p:spPr bwMode="auto">
          <a:xfrm flipV="1">
            <a:off x="2133600" y="1447800"/>
            <a:ext cx="6629400" cy="46038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5" name="Text Box 22"/>
          <p:cNvSpPr txBox="1">
            <a:spLocks noChangeArrowheads="1"/>
          </p:cNvSpPr>
          <p:nvPr/>
        </p:nvSpPr>
        <p:spPr bwMode="auto">
          <a:xfrm>
            <a:off x="2199479" y="718705"/>
            <a:ext cx="65182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Tuyên </a:t>
            </a:r>
            <a:r>
              <a:rPr lang="en-US" sz="2300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bố lý do, gi</a:t>
            </a:r>
            <a:r>
              <a:rPr lang="vi-VN" sz="2300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ới thiệu đại </a:t>
            </a:r>
            <a:r>
              <a:rPr lang="vi-VN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biểu</a:t>
            </a:r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, b</a:t>
            </a:r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ầu </a:t>
            </a:r>
            <a:r>
              <a:rPr lang="en-US" sz="2300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Đoàn Chủ </a:t>
            </a:r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tịch </a:t>
            </a:r>
            <a:r>
              <a:rPr lang="en-US" sz="2300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và Đoàn </a:t>
            </a:r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thư ký </a:t>
            </a:r>
            <a:r>
              <a:rPr lang="en-US" sz="2300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Đại </a:t>
            </a:r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hội</a:t>
            </a:r>
            <a:endParaRPr lang="en-US" sz="2300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133600" y="2438400"/>
            <a:ext cx="6279604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Thông qua </a:t>
            </a:r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Chương trình làm việc của Đại hội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133600" y="3276600"/>
            <a:ext cx="6573836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Báo </a:t>
            </a:r>
            <a:r>
              <a:rPr lang="en-US" sz="2300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cáo </a:t>
            </a:r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thẩm tra tư cách đại biểu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15885" y="3978765"/>
            <a:ext cx="1725613" cy="490537"/>
            <a:chOff x="795" y="2296"/>
            <a:chExt cx="1440" cy="45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7" name="Freeform 5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70903 w 1120"/>
                <a:gd name="T1" fmla="*/ 2 h 252"/>
                <a:gd name="T2" fmla="*/ 170144 w 1120"/>
                <a:gd name="T3" fmla="*/ 2 h 252"/>
                <a:gd name="T4" fmla="*/ 167676 w 1120"/>
                <a:gd name="T5" fmla="*/ 2 h 252"/>
                <a:gd name="T6" fmla="*/ 163886 w 1120"/>
                <a:gd name="T7" fmla="*/ 2 h 252"/>
                <a:gd name="T8" fmla="*/ 158438 w 1120"/>
                <a:gd name="T9" fmla="*/ 2 h 252"/>
                <a:gd name="T10" fmla="*/ 151418 w 1120"/>
                <a:gd name="T11" fmla="*/ 2 h 252"/>
                <a:gd name="T12" fmla="*/ 143222 w 1120"/>
                <a:gd name="T13" fmla="*/ 2 h 252"/>
                <a:gd name="T14" fmla="*/ 133650 w 1120"/>
                <a:gd name="T15" fmla="*/ 2 h 252"/>
                <a:gd name="T16" fmla="*/ 122879 w 1120"/>
                <a:gd name="T17" fmla="*/ 2 h 252"/>
                <a:gd name="T18" fmla="*/ 111444 w 1120"/>
                <a:gd name="T19" fmla="*/ 2 h 252"/>
                <a:gd name="T20" fmla="*/ 98557 w 1120"/>
                <a:gd name="T21" fmla="*/ 2 h 252"/>
                <a:gd name="T22" fmla="*/ 84659 w 1120"/>
                <a:gd name="T23" fmla="*/ 2 h 252"/>
                <a:gd name="T24" fmla="*/ 71008 w 1120"/>
                <a:gd name="T25" fmla="*/ 2 h 252"/>
                <a:gd name="T26" fmla="*/ 58454 w 1120"/>
                <a:gd name="T27" fmla="*/ 2 h 252"/>
                <a:gd name="T28" fmla="*/ 46933 w 1120"/>
                <a:gd name="T29" fmla="*/ 2 h 252"/>
                <a:gd name="T30" fmla="*/ 36304 w 1120"/>
                <a:gd name="T31" fmla="*/ 2 h 252"/>
                <a:gd name="T32" fmla="*/ 27268 w 1120"/>
                <a:gd name="T33" fmla="*/ 2 h 252"/>
                <a:gd name="T34" fmla="*/ 19234 w 1120"/>
                <a:gd name="T35" fmla="*/ 2 h 252"/>
                <a:gd name="T36" fmla="*/ 12382 w 1120"/>
                <a:gd name="T37" fmla="*/ 2 h 252"/>
                <a:gd name="T38" fmla="*/ 7037 w 1120"/>
                <a:gd name="T39" fmla="*/ 2 h 252"/>
                <a:gd name="T40" fmla="*/ 2948 w 1120"/>
                <a:gd name="T41" fmla="*/ 2 h 252"/>
                <a:gd name="T42" fmla="*/ 839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85367 w 1120"/>
                <a:gd name="T49" fmla="*/ 0 h 252"/>
                <a:gd name="T50" fmla="*/ 170903 w 1120"/>
                <a:gd name="T51" fmla="*/ 2 h 252"/>
                <a:gd name="T52" fmla="*/ 170903 w 1120"/>
                <a:gd name="T53" fmla="*/ 2 h 252"/>
                <a:gd name="T54" fmla="*/ 170903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gray">
            <a:xfrm>
              <a:off x="795" y="2296"/>
              <a:ext cx="1440" cy="393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5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141286" y="3250604"/>
            <a:ext cx="1725613" cy="490538"/>
            <a:chOff x="795" y="2296"/>
            <a:chExt cx="1440" cy="456"/>
          </a:xfrm>
        </p:grpSpPr>
        <p:sp>
          <p:nvSpPr>
            <p:cNvPr id="3100" name="Freeform 5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gray">
            <a:xfrm>
              <a:off x="795" y="2296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FFCC00">
                    <a:gamma/>
                    <a:tint val="48627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4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103188" y="4745038"/>
            <a:ext cx="1725612" cy="482600"/>
            <a:chOff x="816" y="2304"/>
            <a:chExt cx="1440" cy="448"/>
          </a:xfrm>
        </p:grpSpPr>
        <p:sp>
          <p:nvSpPr>
            <p:cNvPr id="3098" name="Freeform 8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Rectangle 9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99D549">
                    <a:gamma/>
                    <a:tint val="51373"/>
                    <a:invGamma/>
                  </a:srgbClr>
                </a:gs>
                <a:gs pos="100000">
                  <a:srgbClr val="99D549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6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14300" y="5511063"/>
            <a:ext cx="1725613" cy="482600"/>
            <a:chOff x="816" y="2304"/>
            <a:chExt cx="1440" cy="448"/>
          </a:xfrm>
        </p:grpSpPr>
        <p:sp>
          <p:nvSpPr>
            <p:cNvPr id="3096" name="Freeform 11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Rectangle 12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0099CC">
                    <a:gamma/>
                    <a:tint val="36471"/>
                    <a:invGamma/>
                  </a:srgbClr>
                </a:gs>
                <a:gs pos="100000">
                  <a:srgbClr val="0099CC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7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sp>
        <p:nvSpPr>
          <p:cNvPr id="3089" name="Line 21"/>
          <p:cNvSpPr>
            <a:spLocks noChangeShapeType="1"/>
          </p:cNvSpPr>
          <p:nvPr/>
        </p:nvSpPr>
        <p:spPr bwMode="auto">
          <a:xfrm flipV="1">
            <a:off x="2133600" y="3001963"/>
            <a:ext cx="6629400" cy="46037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0" name="Line 21"/>
          <p:cNvSpPr>
            <a:spLocks noChangeShapeType="1"/>
          </p:cNvSpPr>
          <p:nvPr/>
        </p:nvSpPr>
        <p:spPr bwMode="auto">
          <a:xfrm flipV="1">
            <a:off x="2133600" y="4525963"/>
            <a:ext cx="6629400" cy="46037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1" name="Line 21"/>
          <p:cNvSpPr>
            <a:spLocks noChangeShapeType="1"/>
          </p:cNvSpPr>
          <p:nvPr/>
        </p:nvSpPr>
        <p:spPr bwMode="auto">
          <a:xfrm flipV="1">
            <a:off x="2133600" y="5334000"/>
            <a:ext cx="6629400" cy="46038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2" name="Line 21"/>
          <p:cNvSpPr>
            <a:spLocks noChangeShapeType="1"/>
          </p:cNvSpPr>
          <p:nvPr/>
        </p:nvSpPr>
        <p:spPr bwMode="auto">
          <a:xfrm flipV="1">
            <a:off x="2133600" y="6126163"/>
            <a:ext cx="6629400" cy="46037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Text Box 22"/>
          <p:cNvSpPr txBox="1">
            <a:spLocks noChangeArrowheads="1"/>
          </p:cNvSpPr>
          <p:nvPr/>
        </p:nvSpPr>
        <p:spPr bwMode="auto">
          <a:xfrm>
            <a:off x="2133600" y="3810000"/>
            <a:ext cx="6789038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Arial" charset="0"/>
              </a:rPr>
              <a:t>Báo cáo Tổng kết nhiệm kỳ 2012 – 2017  và Phương hướng nhiệm kỳ 2017 - 2022 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7" name="Text Box 22"/>
          <p:cNvSpPr txBox="1">
            <a:spLocks noChangeArrowheads="1"/>
          </p:cNvSpPr>
          <p:nvPr/>
        </p:nvSpPr>
        <p:spPr bwMode="auto">
          <a:xfrm>
            <a:off x="2143917" y="4669021"/>
            <a:ext cx="6629400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Báo </a:t>
            </a:r>
            <a:r>
              <a:rPr lang="en-US" sz="2300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cáo Kiểm điểm của Ban Chấp </a:t>
            </a:r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hành nhiệm </a:t>
            </a:r>
            <a:r>
              <a:rPr lang="en-US" sz="2300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kỳ 2012 – 2017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8" name="Text Box 22"/>
          <p:cNvSpPr txBox="1">
            <a:spLocks noChangeArrowheads="1"/>
          </p:cNvSpPr>
          <p:nvPr/>
        </p:nvSpPr>
        <p:spPr bwMode="auto">
          <a:xfrm>
            <a:off x="2209799" y="5451162"/>
            <a:ext cx="656351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Trả lời ý kiến, kiến nghị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4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5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5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7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70" decel="100000"/>
                                        <p:tgtEl>
                                          <p:spTgt spid="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6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7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decel="100000"/>
                                        <p:tgtEl>
                                          <p:spTgt spid="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7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9" grpId="0"/>
      <p:bldP spid="23" grpId="0"/>
      <p:bldP spid="24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3175" y="0"/>
            <a:ext cx="9144000" cy="692150"/>
          </a:xfrm>
        </p:spPr>
        <p:txBody>
          <a:bodyPr/>
          <a:lstStyle/>
          <a:p>
            <a:pPr eaLnBrk="1" hangingPunct="1"/>
            <a:r>
              <a:rPr lang="en-US" sz="3500" b="1" smtClean="0">
                <a:solidFill>
                  <a:srgbClr val="C00000"/>
                </a:solidFill>
                <a:latin typeface="Cambria" pitchFamily="18" charset="0"/>
                <a:cs typeface="Arial" charset="0"/>
              </a:rPr>
              <a:t>CHƯƠNG TRÌNH ĐẠI HỘI</a:t>
            </a:r>
            <a:endParaRPr lang="zh-CN" altLang="en-US" sz="3500" smtClean="0">
              <a:solidFill>
                <a:srgbClr val="C00000"/>
              </a:solidFill>
              <a:latin typeface="Cambria" pitchFamily="18" charset="0"/>
              <a:cs typeface="Arial" charset="0"/>
            </a:endParaRP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76200" y="1587500"/>
            <a:ext cx="1725613" cy="482600"/>
            <a:chOff x="816" y="2304"/>
            <a:chExt cx="1440" cy="448"/>
          </a:xfrm>
        </p:grpSpPr>
        <p:sp>
          <p:nvSpPr>
            <p:cNvPr id="3106" name="Freeform 8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99D549">
                    <a:gamma/>
                    <a:tint val="51373"/>
                    <a:invGamma/>
                  </a:srgbClr>
                </a:gs>
                <a:gs pos="100000">
                  <a:srgbClr val="99D549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9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15886" y="2396076"/>
            <a:ext cx="1725613" cy="482600"/>
            <a:chOff x="816" y="2304"/>
            <a:chExt cx="1440" cy="448"/>
          </a:xfrm>
        </p:grpSpPr>
        <p:sp>
          <p:nvSpPr>
            <p:cNvPr id="3104" name="Freeform 11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Rectangle 12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0099CC">
                    <a:gamma/>
                    <a:tint val="36471"/>
                    <a:invGamma/>
                  </a:srgbClr>
                </a:gs>
                <a:gs pos="100000">
                  <a:srgbClr val="0099CC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10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sp>
        <p:nvSpPr>
          <p:cNvPr id="3077" name="Line 20"/>
          <p:cNvSpPr>
            <a:spLocks noChangeShapeType="1"/>
          </p:cNvSpPr>
          <p:nvPr/>
        </p:nvSpPr>
        <p:spPr bwMode="auto">
          <a:xfrm flipV="1">
            <a:off x="2133600" y="2209800"/>
            <a:ext cx="6629400" cy="46038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9" name="Text Box 24"/>
          <p:cNvSpPr txBox="1">
            <a:spLocks noChangeArrowheads="1"/>
          </p:cNvSpPr>
          <p:nvPr/>
        </p:nvSpPr>
        <p:spPr bwMode="auto">
          <a:xfrm>
            <a:off x="2209799" y="1587219"/>
            <a:ext cx="6712839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BCH </a:t>
            </a:r>
            <a:r>
              <a:rPr lang="en-US" sz="2300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nhiệm kỳ 2012 - 2017 tuyên bố mãn nhiệm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9" name="Line 21"/>
          <p:cNvSpPr>
            <a:spLocks noChangeShapeType="1"/>
          </p:cNvSpPr>
          <p:nvPr/>
        </p:nvSpPr>
        <p:spPr bwMode="auto">
          <a:xfrm flipV="1">
            <a:off x="2133600" y="3810000"/>
            <a:ext cx="6629400" cy="46038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15887" y="825500"/>
            <a:ext cx="1725613" cy="482600"/>
            <a:chOff x="816" y="2304"/>
            <a:chExt cx="1440" cy="448"/>
          </a:xfrm>
        </p:grpSpPr>
        <p:sp>
          <p:nvSpPr>
            <p:cNvPr id="3102" name="Freeform 5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Rectangle 6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FFCC00">
                    <a:gamma/>
                    <a:tint val="48627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8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sp>
        <p:nvSpPr>
          <p:cNvPr id="3081" name="Line 19"/>
          <p:cNvSpPr>
            <a:spLocks noChangeShapeType="1"/>
          </p:cNvSpPr>
          <p:nvPr/>
        </p:nvSpPr>
        <p:spPr bwMode="auto">
          <a:xfrm flipV="1">
            <a:off x="2133600" y="1447800"/>
            <a:ext cx="6629400" cy="46038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85" name="Text Box 22"/>
          <p:cNvSpPr txBox="1">
            <a:spLocks noChangeArrowheads="1"/>
          </p:cNvSpPr>
          <p:nvPr/>
        </p:nvSpPr>
        <p:spPr bwMode="auto">
          <a:xfrm>
            <a:off x="2199479" y="802576"/>
            <a:ext cx="6518275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Thảo luận các văn kiện</a:t>
            </a:r>
            <a:endParaRPr lang="en-US" sz="2300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2133600" y="2438400"/>
            <a:ext cx="65841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Biểu </a:t>
            </a:r>
            <a:r>
              <a:rPr lang="en-US" sz="2300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quyết về nhân sự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2133600" y="3276600"/>
            <a:ext cx="65841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Phần làm việc của Ban bầu cử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15885" y="3978765"/>
            <a:ext cx="1725613" cy="490537"/>
            <a:chOff x="795" y="2296"/>
            <a:chExt cx="1440" cy="45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7" name="Freeform 5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170903 w 1120"/>
                <a:gd name="T1" fmla="*/ 2 h 252"/>
                <a:gd name="T2" fmla="*/ 170144 w 1120"/>
                <a:gd name="T3" fmla="*/ 2 h 252"/>
                <a:gd name="T4" fmla="*/ 167676 w 1120"/>
                <a:gd name="T5" fmla="*/ 2 h 252"/>
                <a:gd name="T6" fmla="*/ 163886 w 1120"/>
                <a:gd name="T7" fmla="*/ 2 h 252"/>
                <a:gd name="T8" fmla="*/ 158438 w 1120"/>
                <a:gd name="T9" fmla="*/ 2 h 252"/>
                <a:gd name="T10" fmla="*/ 151418 w 1120"/>
                <a:gd name="T11" fmla="*/ 2 h 252"/>
                <a:gd name="T12" fmla="*/ 143222 w 1120"/>
                <a:gd name="T13" fmla="*/ 2 h 252"/>
                <a:gd name="T14" fmla="*/ 133650 w 1120"/>
                <a:gd name="T15" fmla="*/ 2 h 252"/>
                <a:gd name="T16" fmla="*/ 122879 w 1120"/>
                <a:gd name="T17" fmla="*/ 2 h 252"/>
                <a:gd name="T18" fmla="*/ 111444 w 1120"/>
                <a:gd name="T19" fmla="*/ 2 h 252"/>
                <a:gd name="T20" fmla="*/ 98557 w 1120"/>
                <a:gd name="T21" fmla="*/ 2 h 252"/>
                <a:gd name="T22" fmla="*/ 84659 w 1120"/>
                <a:gd name="T23" fmla="*/ 2 h 252"/>
                <a:gd name="T24" fmla="*/ 71008 w 1120"/>
                <a:gd name="T25" fmla="*/ 2 h 252"/>
                <a:gd name="T26" fmla="*/ 58454 w 1120"/>
                <a:gd name="T27" fmla="*/ 2 h 252"/>
                <a:gd name="T28" fmla="*/ 46933 w 1120"/>
                <a:gd name="T29" fmla="*/ 2 h 252"/>
                <a:gd name="T30" fmla="*/ 36304 w 1120"/>
                <a:gd name="T31" fmla="*/ 2 h 252"/>
                <a:gd name="T32" fmla="*/ 27268 w 1120"/>
                <a:gd name="T33" fmla="*/ 2 h 252"/>
                <a:gd name="T34" fmla="*/ 19234 w 1120"/>
                <a:gd name="T35" fmla="*/ 2 h 252"/>
                <a:gd name="T36" fmla="*/ 12382 w 1120"/>
                <a:gd name="T37" fmla="*/ 2 h 252"/>
                <a:gd name="T38" fmla="*/ 7037 w 1120"/>
                <a:gd name="T39" fmla="*/ 2 h 252"/>
                <a:gd name="T40" fmla="*/ 2948 w 1120"/>
                <a:gd name="T41" fmla="*/ 2 h 252"/>
                <a:gd name="T42" fmla="*/ 839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85367 w 1120"/>
                <a:gd name="T49" fmla="*/ 0 h 252"/>
                <a:gd name="T50" fmla="*/ 170903 w 1120"/>
                <a:gd name="T51" fmla="*/ 2 h 252"/>
                <a:gd name="T52" fmla="*/ 170903 w 1120"/>
                <a:gd name="T53" fmla="*/ 2 h 252"/>
                <a:gd name="T54" fmla="*/ 170903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gray">
            <a:xfrm>
              <a:off x="795" y="2296"/>
              <a:ext cx="1440" cy="393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12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141286" y="3250604"/>
            <a:ext cx="1725613" cy="490538"/>
            <a:chOff x="795" y="2296"/>
            <a:chExt cx="1440" cy="456"/>
          </a:xfrm>
        </p:grpSpPr>
        <p:sp>
          <p:nvSpPr>
            <p:cNvPr id="3100" name="Freeform 5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gray">
            <a:xfrm>
              <a:off x="795" y="2296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FFCC00">
                    <a:gamma/>
                    <a:tint val="48627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11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103188" y="4745038"/>
            <a:ext cx="1725612" cy="482600"/>
            <a:chOff x="816" y="2304"/>
            <a:chExt cx="1440" cy="448"/>
          </a:xfrm>
        </p:grpSpPr>
        <p:sp>
          <p:nvSpPr>
            <p:cNvPr id="3098" name="Freeform 8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Rectangle 9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99D549">
                    <a:gamma/>
                    <a:tint val="51373"/>
                    <a:invGamma/>
                  </a:srgbClr>
                </a:gs>
                <a:gs pos="100000">
                  <a:srgbClr val="99D549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13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grpSp>
        <p:nvGrpSpPr>
          <p:cNvPr id="8" name="Group 10"/>
          <p:cNvGrpSpPr>
            <a:grpSpLocks/>
          </p:cNvGrpSpPr>
          <p:nvPr/>
        </p:nvGrpSpPr>
        <p:grpSpPr bwMode="auto">
          <a:xfrm>
            <a:off x="114300" y="5511063"/>
            <a:ext cx="1725613" cy="482600"/>
            <a:chOff x="816" y="2304"/>
            <a:chExt cx="1440" cy="448"/>
          </a:xfrm>
        </p:grpSpPr>
        <p:sp>
          <p:nvSpPr>
            <p:cNvPr id="3096" name="Freeform 11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Rectangle 12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0099CC">
                    <a:gamma/>
                    <a:tint val="36471"/>
                    <a:invGamma/>
                  </a:srgbClr>
                </a:gs>
                <a:gs pos="100000">
                  <a:srgbClr val="0099CC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14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  <p:sp>
        <p:nvSpPr>
          <p:cNvPr id="3089" name="Line 21"/>
          <p:cNvSpPr>
            <a:spLocks noChangeShapeType="1"/>
          </p:cNvSpPr>
          <p:nvPr/>
        </p:nvSpPr>
        <p:spPr bwMode="auto">
          <a:xfrm flipV="1">
            <a:off x="2133600" y="3001963"/>
            <a:ext cx="6629400" cy="46037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0" name="Line 21"/>
          <p:cNvSpPr>
            <a:spLocks noChangeShapeType="1"/>
          </p:cNvSpPr>
          <p:nvPr/>
        </p:nvSpPr>
        <p:spPr bwMode="auto">
          <a:xfrm flipV="1">
            <a:off x="2133600" y="4525963"/>
            <a:ext cx="6629400" cy="46037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1" name="Line 21"/>
          <p:cNvSpPr>
            <a:spLocks noChangeShapeType="1"/>
          </p:cNvSpPr>
          <p:nvPr/>
        </p:nvSpPr>
        <p:spPr bwMode="auto">
          <a:xfrm flipV="1">
            <a:off x="2133600" y="5334000"/>
            <a:ext cx="6629400" cy="46038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92" name="Line 21"/>
          <p:cNvSpPr>
            <a:spLocks noChangeShapeType="1"/>
          </p:cNvSpPr>
          <p:nvPr/>
        </p:nvSpPr>
        <p:spPr bwMode="auto">
          <a:xfrm flipV="1">
            <a:off x="2133600" y="6126163"/>
            <a:ext cx="6629400" cy="46037"/>
          </a:xfrm>
          <a:prstGeom prst="line">
            <a:avLst/>
          </a:prstGeom>
          <a:noFill/>
          <a:ln w="38100" cap="rnd">
            <a:solidFill>
              <a:srgbClr val="0070C0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Text Box 22"/>
          <p:cNvSpPr txBox="1">
            <a:spLocks noChangeArrowheads="1"/>
          </p:cNvSpPr>
          <p:nvPr/>
        </p:nvSpPr>
        <p:spPr bwMode="auto">
          <a:xfrm>
            <a:off x="2186779" y="4007637"/>
            <a:ext cx="6789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Arial" charset="0"/>
              </a:rPr>
              <a:t>Phần phát biểu chỉ đạo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7" name="Text Box 22"/>
          <p:cNvSpPr txBox="1">
            <a:spLocks noChangeArrowheads="1"/>
          </p:cNvSpPr>
          <p:nvPr/>
        </p:nvSpPr>
        <p:spPr bwMode="auto">
          <a:xfrm>
            <a:off x="2143917" y="4669021"/>
            <a:ext cx="6629400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Phần công bố kết quả bầu cử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48" name="Text Box 22"/>
          <p:cNvSpPr txBox="1">
            <a:spLocks noChangeArrowheads="1"/>
          </p:cNvSpPr>
          <p:nvPr/>
        </p:nvSpPr>
        <p:spPr bwMode="auto">
          <a:xfrm>
            <a:off x="2209799" y="5451162"/>
            <a:ext cx="656351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Thông qua nghị quyết Đại hội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</p:txBody>
      </p:sp>
      <p:sp>
        <p:nvSpPr>
          <p:cNvPr id="39" name="Text Box 22"/>
          <p:cNvSpPr txBox="1">
            <a:spLocks noChangeArrowheads="1"/>
          </p:cNvSpPr>
          <p:nvPr/>
        </p:nvSpPr>
        <p:spPr bwMode="auto">
          <a:xfrm>
            <a:off x="2197099" y="6324600"/>
            <a:ext cx="6563517" cy="44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300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Bế mạc Đại hội</a:t>
            </a:r>
            <a:endParaRPr lang="en-US" sz="2300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</p:txBody>
      </p:sp>
      <p:grpSp>
        <p:nvGrpSpPr>
          <p:cNvPr id="43" name="Group 4"/>
          <p:cNvGrpSpPr>
            <a:grpSpLocks/>
          </p:cNvGrpSpPr>
          <p:nvPr/>
        </p:nvGrpSpPr>
        <p:grpSpPr bwMode="auto">
          <a:xfrm>
            <a:off x="128586" y="6239549"/>
            <a:ext cx="1725613" cy="490538"/>
            <a:chOff x="795" y="2296"/>
            <a:chExt cx="1440" cy="456"/>
          </a:xfrm>
        </p:grpSpPr>
        <p:sp>
          <p:nvSpPr>
            <p:cNvPr id="44" name="Freeform 5"/>
            <p:cNvSpPr>
              <a:spLocks/>
            </p:cNvSpPr>
            <p:nvPr/>
          </p:nvSpPr>
          <p:spPr bwMode="gray">
            <a:xfrm>
              <a:off x="901" y="2562"/>
              <a:ext cx="1270" cy="190"/>
            </a:xfrm>
            <a:custGeom>
              <a:avLst/>
              <a:gdLst>
                <a:gd name="T0" fmla="*/ 363298 w 1120"/>
                <a:gd name="T1" fmla="*/ 2 h 252"/>
                <a:gd name="T2" fmla="*/ 361686 w 1120"/>
                <a:gd name="T3" fmla="*/ 2 h 252"/>
                <a:gd name="T4" fmla="*/ 356440 w 1120"/>
                <a:gd name="T5" fmla="*/ 2 h 252"/>
                <a:gd name="T6" fmla="*/ 348384 w 1120"/>
                <a:gd name="T7" fmla="*/ 2 h 252"/>
                <a:gd name="T8" fmla="*/ 336801 w 1120"/>
                <a:gd name="T9" fmla="*/ 2 h 252"/>
                <a:gd name="T10" fmla="*/ 321878 w 1120"/>
                <a:gd name="T11" fmla="*/ 2 h 252"/>
                <a:gd name="T12" fmla="*/ 304458 w 1120"/>
                <a:gd name="T13" fmla="*/ 2 h 252"/>
                <a:gd name="T14" fmla="*/ 284109 w 1120"/>
                <a:gd name="T15" fmla="*/ 2 h 252"/>
                <a:gd name="T16" fmla="*/ 261211 w 1120"/>
                <a:gd name="T17" fmla="*/ 2 h 252"/>
                <a:gd name="T18" fmla="*/ 236905 w 1120"/>
                <a:gd name="T19" fmla="*/ 2 h 252"/>
                <a:gd name="T20" fmla="*/ 209508 w 1120"/>
                <a:gd name="T21" fmla="*/ 2 h 252"/>
                <a:gd name="T22" fmla="*/ 179965 w 1120"/>
                <a:gd name="T23" fmla="*/ 2 h 252"/>
                <a:gd name="T24" fmla="*/ 150947 w 1120"/>
                <a:gd name="T25" fmla="*/ 2 h 252"/>
                <a:gd name="T26" fmla="*/ 124259 w 1120"/>
                <a:gd name="T27" fmla="*/ 2 h 252"/>
                <a:gd name="T28" fmla="*/ 99770 w 1120"/>
                <a:gd name="T29" fmla="*/ 2 h 252"/>
                <a:gd name="T30" fmla="*/ 77173 w 1120"/>
                <a:gd name="T31" fmla="*/ 2 h 252"/>
                <a:gd name="T32" fmla="*/ 57966 w 1120"/>
                <a:gd name="T33" fmla="*/ 2 h 252"/>
                <a:gd name="T34" fmla="*/ 40887 w 1120"/>
                <a:gd name="T35" fmla="*/ 2 h 252"/>
                <a:gd name="T36" fmla="*/ 26321 w 1120"/>
                <a:gd name="T37" fmla="*/ 2 h 252"/>
                <a:gd name="T38" fmla="*/ 14959 w 1120"/>
                <a:gd name="T39" fmla="*/ 2 h 252"/>
                <a:gd name="T40" fmla="*/ 6268 w 1120"/>
                <a:gd name="T41" fmla="*/ 2 h 252"/>
                <a:gd name="T42" fmla="*/ 1783 w 1120"/>
                <a:gd name="T43" fmla="*/ 2 h 252"/>
                <a:gd name="T44" fmla="*/ 0 w 1120"/>
                <a:gd name="T45" fmla="*/ 2 h 252"/>
                <a:gd name="T46" fmla="*/ 0 w 1120"/>
                <a:gd name="T47" fmla="*/ 2 h 252"/>
                <a:gd name="T48" fmla="*/ 181469 w 1120"/>
                <a:gd name="T49" fmla="*/ 0 h 252"/>
                <a:gd name="T50" fmla="*/ 363298 w 1120"/>
                <a:gd name="T51" fmla="*/ 2 h 252"/>
                <a:gd name="T52" fmla="*/ 363298 w 1120"/>
                <a:gd name="T53" fmla="*/ 2 h 252"/>
                <a:gd name="T54" fmla="*/ 363298 w 1120"/>
                <a:gd name="T55" fmla="*/ 2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Rectangle 6"/>
            <p:cNvSpPr>
              <a:spLocks noChangeArrowheads="1"/>
            </p:cNvSpPr>
            <p:nvPr/>
          </p:nvSpPr>
          <p:spPr bwMode="gray">
            <a:xfrm>
              <a:off x="795" y="2296"/>
              <a:ext cx="1440" cy="393"/>
            </a:xfrm>
            <a:prstGeom prst="rect">
              <a:avLst/>
            </a:prstGeom>
            <a:gradFill rotWithShape="1">
              <a:gsLst>
                <a:gs pos="0">
                  <a:srgbClr val="FFCC00">
                    <a:gamma/>
                    <a:tint val="48627"/>
                    <a:invGamma/>
                  </a:srgbClr>
                </a:gs>
                <a:gs pos="100000">
                  <a:srgbClr val="FFCC00"/>
                </a:gs>
              </a:gsLst>
              <a:lin ang="27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r>
                <a:rPr lang="en-US" b="1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itchFamily="34" charset="0"/>
                </a:rPr>
                <a:t>15</a:t>
              </a:r>
              <a:endPara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2616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4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2000"/>
                            </p:stCondLst>
                            <p:childTnLst>
                              <p:par>
                                <p:cTn id="5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5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7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770" decel="100000"/>
                                        <p:tgtEl>
                                          <p:spTgt spid="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4" dur="77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6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70" decel="100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770" decel="100000"/>
                                        <p:tgtEl>
                                          <p:spTgt spid="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4" dur="7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7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4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0000"/>
                            </p:stCondLst>
                            <p:childTnLst>
                              <p:par>
                                <p:cTn id="8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70" decel="10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770" decel="100000"/>
                                        <p:tgtEl>
                                          <p:spTgt spid="3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77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2000"/>
                            </p:stCondLst>
                            <p:childTnLst>
                              <p:par>
                                <p:cTn id="9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079" grpId="0"/>
      <p:bldP spid="23" grpId="0"/>
      <p:bldP spid="24" grpId="0"/>
      <p:bldP spid="46" grpId="0"/>
      <p:bldP spid="47" grpId="0"/>
      <p:bldP spid="4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Cambria" pitchFamily="18" charset="0"/>
              </a:rPr>
              <a:t>NGHI THỨC</a:t>
            </a:r>
            <a:endParaRPr lang="en-US" b="1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Tuyên bố lý do</a:t>
            </a:r>
            <a:endParaRPr lang="en-US" b="1" smtClean="0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Gi</a:t>
            </a:r>
            <a:r>
              <a:rPr lang="vi-VN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ới thiệu đại </a:t>
            </a:r>
            <a:r>
              <a:rPr lang="vi-VN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biểu</a:t>
            </a:r>
            <a:endParaRPr lang="en-US" b="1" smtClean="0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Bầu Chủ tịch Đoàn, Thư ký Đoàn</a:t>
            </a:r>
          </a:p>
        </p:txBody>
      </p:sp>
    </p:spTree>
    <p:extLst>
      <p:ext uri="{BB962C8B-B14F-4D97-AF65-F5344CB8AC3E}">
        <p14:creationId xmlns:p14="http://schemas.microsoft.com/office/powerpoint/2010/main" val="486015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>
                <a:latin typeface="Cambria" pitchFamily="18" charset="0"/>
              </a:rPr>
              <a:t>ĐOÀN CHỦ TỊCH</a:t>
            </a:r>
            <a:endParaRPr lang="en-US" sz="4000" b="1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Diễn văn khai mạc Đại hội</a:t>
            </a: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  <a:hlinkClick r:id="rId2" action="ppaction://hlinkfile"/>
              </a:rPr>
              <a:t>Thông qua chương trình làm việc</a:t>
            </a:r>
            <a:endParaRPr lang="en-US" b="1" smtClean="0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Báo cáo thẩm tra tư cách Đại biểu</a:t>
            </a:r>
          </a:p>
          <a:p>
            <a:pPr eaLnBrk="1" hangingPunct="1"/>
            <a:r>
              <a:rPr lang="en-US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Arial" charset="0"/>
                <a:hlinkClick r:id="rId3" action="ppaction://hlinkfile"/>
              </a:rPr>
              <a:t>Báo cáo Tổng kết nhiệm kỳ 2012 – 2017  và Phương hướng nhiệm kỳ 2017 - 2022 </a:t>
            </a:r>
            <a:endParaRPr lang="en-US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2653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>
                <a:latin typeface="Cambria" pitchFamily="18" charset="0"/>
              </a:rPr>
              <a:t>ĐOÀN CHỦ TỊCH</a:t>
            </a:r>
            <a:endParaRPr lang="en-US" sz="4000" b="1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Diễn văn khai mạc Đại hội</a:t>
            </a: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  <a:hlinkClick r:id="rId2" action="ppaction://hlinkfile"/>
              </a:rPr>
              <a:t>Thông qua chương trình làm việc</a:t>
            </a:r>
            <a:endParaRPr lang="en-US" b="1" smtClean="0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Báo cáo thẩm tra tư cách Đại biểu</a:t>
            </a:r>
          </a:p>
          <a:p>
            <a:pPr eaLnBrk="1" hangingPunct="1"/>
            <a:r>
              <a:rPr lang="en-US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Arial" charset="0"/>
                <a:hlinkClick r:id="rId3" action="ppaction://hlinkfile"/>
              </a:rPr>
              <a:t>Báo cáo Tổng kết nhiệm kỳ 2012 – 2017  và Phương hướng nhiệm kỳ 2017 - 2022 </a:t>
            </a:r>
            <a:endParaRPr lang="en-US" b="1" smtClean="0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  <a:p>
            <a:pPr eaLnBrk="1" hangingPunct="1"/>
            <a:r>
              <a:rPr lang="en-US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hlinkClick r:id="rId4" action="ppaction://hlinkfile"/>
              </a:rPr>
              <a:t>Báo cáo Kiểm điểm của Ban Chấp hành nhiệm kỳ 2012 – </a:t>
            </a: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hlinkClick r:id="rId4" action="ppaction://hlinkfile"/>
              </a:rPr>
              <a:t>2017</a:t>
            </a:r>
            <a:endParaRPr lang="en-US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376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>
                <a:latin typeface="Cambria" pitchFamily="18" charset="0"/>
              </a:rPr>
              <a:t>ĐOÀN CHỦ TỊCH</a:t>
            </a:r>
            <a:endParaRPr lang="en-US" sz="4000" b="1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Trả lời ý kiến, kiến nghị</a:t>
            </a: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Thảo luận các văn kiện</a:t>
            </a: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Biểu quyết các chỉ tiêu phấn đấu trong nhiệm kỳ mới</a:t>
            </a:r>
          </a:p>
        </p:txBody>
      </p:sp>
    </p:spTree>
    <p:extLst>
      <p:ext uri="{BB962C8B-B14F-4D97-AF65-F5344CB8AC3E}">
        <p14:creationId xmlns:p14="http://schemas.microsoft.com/office/powerpoint/2010/main" val="3097629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smtClean="0">
                <a:latin typeface="Cambria" pitchFamily="18" charset="0"/>
              </a:rPr>
              <a:t>NHÂN SỰ</a:t>
            </a:r>
            <a:endParaRPr lang="en-US" sz="4000" b="1">
              <a:latin typeface="Cambria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BCH nhiệm kỳ 2012 - 2017 tuyên bố mãn nhiệm</a:t>
            </a:r>
          </a:p>
          <a:p>
            <a:pPr>
              <a:lnSpc>
                <a:spcPct val="150000"/>
              </a:lnSpc>
            </a:pPr>
            <a:r>
              <a:rPr lang="en-US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Biểu quyết về nhân </a:t>
            </a: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sự</a:t>
            </a:r>
          </a:p>
          <a:p>
            <a:pPr>
              <a:lnSpc>
                <a:spcPct val="150000"/>
              </a:lnSpc>
            </a:pPr>
            <a:r>
              <a:rPr lang="en-US" b="1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  <a:hlinkClick r:id="rId2" action="ppaction://hlinkfile"/>
              </a:rPr>
              <a:t>Ban bầu cử tiến hành Bầu </a:t>
            </a: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  <a:hlinkClick r:id="rId2" action="ppaction://hlinkfile"/>
              </a:rPr>
              <a:t>cử</a:t>
            </a:r>
            <a:endParaRPr lang="en-US" b="1" smtClean="0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b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  <a:cs typeface="Times New Roman" pitchFamily="18" charset="0"/>
              </a:rPr>
              <a:t>Phát biểu chỉ đạo</a:t>
            </a:r>
            <a:endParaRPr lang="en-US" b="1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b="1" smtClean="0">
              <a:solidFill>
                <a:schemeClr val="accent2">
                  <a:lumMod val="75000"/>
                </a:schemeClr>
              </a:solidFill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4" name="Action Button: Document 3">
            <a:hlinkClick r:id="rId3" action="ppaction://hlinkpres?slideindex=1&amp;slidetitle=HÌNH ẢNH CÔNG ĐOÀN NHIỆM KỲ 2012 - 2017" highlightClick="1"/>
          </p:cNvPr>
          <p:cNvSpPr/>
          <p:nvPr/>
        </p:nvSpPr>
        <p:spPr>
          <a:xfrm>
            <a:off x="7924800" y="6172200"/>
            <a:ext cx="914400" cy="685800"/>
          </a:xfrm>
          <a:prstGeom prst="actionButton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922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sz="4000" b="1" smtClean="0">
                <a:latin typeface="Cambria" pitchFamily="18" charset="0"/>
              </a:rPr>
              <a:t>KẾT QUẢ BẦU CỬ</a:t>
            </a:r>
            <a:endParaRPr lang="en-US" sz="4000" b="1">
              <a:latin typeface="Cambria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2053555"/>
              </p:ext>
            </p:extLst>
          </p:nvPr>
        </p:nvGraphicFramePr>
        <p:xfrm>
          <a:off x="152400" y="838200"/>
          <a:ext cx="8763003" cy="5787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049"/>
                <a:gridCol w="4049754"/>
                <a:gridCol w="2133600"/>
                <a:gridCol w="2133600"/>
              </a:tblGrid>
              <a:tr h="686800"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>
                          <a:latin typeface="Cambria" pitchFamily="18" charset="0"/>
                        </a:rPr>
                        <a:t>TT</a:t>
                      </a:r>
                      <a:endParaRPr lang="en-US" sz="2000"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>
                          <a:latin typeface="Cambria" pitchFamily="18" charset="0"/>
                        </a:rPr>
                        <a:t>Họ</a:t>
                      </a:r>
                      <a:r>
                        <a:rPr lang="en-US" sz="2000" baseline="0" smtClean="0">
                          <a:latin typeface="Cambria" pitchFamily="18" charset="0"/>
                        </a:rPr>
                        <a:t> tên</a:t>
                      </a:r>
                      <a:endParaRPr lang="en-US" sz="2000"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>
                          <a:latin typeface="Cambria" pitchFamily="18" charset="0"/>
                        </a:rPr>
                        <a:t>Số</a:t>
                      </a:r>
                      <a:r>
                        <a:rPr lang="en-US" sz="2000" baseline="0" smtClean="0">
                          <a:latin typeface="Cambria" pitchFamily="18" charset="0"/>
                        </a:rPr>
                        <a:t> phiếu</a:t>
                      </a:r>
                      <a:endParaRPr lang="en-US" sz="2000">
                        <a:latin typeface="Cambria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smtClean="0">
                          <a:latin typeface="Cambria" pitchFamily="18" charset="0"/>
                        </a:rPr>
                        <a:t>Tỷ</a:t>
                      </a:r>
                      <a:r>
                        <a:rPr lang="en-US" sz="2000" baseline="0" smtClean="0">
                          <a:latin typeface="Cambria" pitchFamily="18" charset="0"/>
                        </a:rPr>
                        <a:t> lệ</a:t>
                      </a:r>
                      <a:endParaRPr lang="en-US" sz="2000">
                        <a:latin typeface="Cambria" pitchFamily="18" charset="0"/>
                      </a:endParaRPr>
                    </a:p>
                  </a:txBody>
                  <a:tcPr anchor="ctr"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1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2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3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4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5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6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7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8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9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10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11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93428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12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  <a:tr h="358330">
                <a:tc>
                  <a:txBody>
                    <a:bodyPr/>
                    <a:lstStyle/>
                    <a:p>
                      <a:pPr algn="ctr"/>
                      <a:r>
                        <a:rPr lang="en-US" smtClean="0">
                          <a:latin typeface="Cambria" pitchFamily="18" charset="0"/>
                        </a:rPr>
                        <a:t>13</a:t>
                      </a:r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60271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 - &amp;quot;CHƯƠNG TRÌNH HỌP MẶT&amp;quot;&quot;/&gt;&lt;property id=&quot;20307&quot; value=&quot;270&quot;/&gt;&lt;/object&gt;&lt;object type=&quot;3&quot; unique_id=&quot;10012&quot;&gt;&lt;property id=&quot;20148&quot; value=&quot;5&quot;/&gt;&lt;property id=&quot;20300&quot; value=&quot;Slide 8 - &amp;quot;CHÚC CÁC CHỊ - ANH - EM &amp;#x0D;&amp;#x0A;NHIỀU SỨC KHỎE, HẠNH PHÚC, THÀNH ĐẠT&amp;quot;&quot;/&gt;&lt;property id=&quot;20307&quot; value=&quot;265&quot;/&gt;&lt;/object&gt;&lt;object type=&quot;3&quot; unique_id=&quot;10080&quot;&gt;&lt;property id=&quot;20148&quot; value=&quot;5&quot;/&gt;&lt;property id=&quot;20300&quot; value=&quot;Slide 3 - &amp;quot;CHÚC MỪNG NGÀY 8/3&amp;quot;&quot;/&gt;&lt;property id=&quot;20307&quot; value=&quot;283&quot;/&gt;&lt;/object&gt;&lt;object type=&quot;3&quot; unique_id=&quot;10457&quot;&gt;&lt;property id=&quot;20148&quot; value=&quot;5&quot;/&gt;&lt;property id=&quot;20300&quot; value=&quot;Slide 5 - &amp;quot;BAN TỔ CHỨC &amp;#x0D;&amp;#x0A;TẶNG HOA VÀ QUÀ LƯU NIỆM&amp;quot;&quot;/&gt;&lt;property id=&quot;20307&quot; value=&quot;290&quot;/&gt;&lt;/object&gt;&lt;object type=&quot;3&quot; unique_id=&quot;10471&quot;&gt;&lt;property id=&quot;20148&quot; value=&quot;5&quot;/&gt;&lt;property id=&quot;20300&quot; value=&quot;Slide 7 - &amp;quot;BẾ MẠC&amp;quot;&quot;/&gt;&lt;property id=&quot;20307&quot; value=&quot;305&quot;/&gt;&lt;/object&gt;&lt;object type=&quot;3&quot; unique_id=&quot;12965&quot;&gt;&lt;property id=&quot;20148&quot; value=&quot;5&quot;/&gt;&lt;property id=&quot;20300&quot; value=&quot;Slide 4 - &amp;quot;TỔNG KẾT HỘI THI ĐAN KHĂN LEN&amp;quot;&quot;/&gt;&lt;property id=&quot;20307&quot; value=&quot;307&quot;/&gt;&lt;/object&gt;&lt;object type=&quot;3&quot; unique_id=&quot;12966&quot;&gt;&lt;property id=&quot;20148&quot; value=&quot;5&quot;/&gt;&lt;property id=&quot;20300&quot; value=&quot;Slide 6 - &amp;quot;TẬP HUẤN&amp;#x0D;&amp;#x0A;LUẬT BÌNH ĐẲNG GIỚI&amp;quot;&quot;/&gt;&lt;property id=&quot;20307&quot; value=&quot;30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09QH3iDYSZce3zG7lU8ci"/>
</p:tagLst>
</file>

<file path=ppt/theme/theme1.xml><?xml version="1.0" encoding="utf-8"?>
<a:theme xmlns:a="http://schemas.openxmlformats.org/drawingml/2006/main" name="SWOT Analysi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SWOT Analysis</Template>
  <TotalTime>2712</TotalTime>
  <Words>382</Words>
  <Application>Microsoft Office PowerPoint</Application>
  <PresentationFormat>On-screen Show (4:3)</PresentationFormat>
  <Paragraphs>86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SWOT Analysis</vt:lpstr>
      <vt:lpstr>PowerPoint Presentation</vt:lpstr>
      <vt:lpstr>CHƯƠNG TRÌNH ĐẠI HỘI</vt:lpstr>
      <vt:lpstr>CHƯƠNG TRÌNH ĐẠI HỘI</vt:lpstr>
      <vt:lpstr>NGHI THỨC</vt:lpstr>
      <vt:lpstr>ĐOÀN CHỦ TỊCH</vt:lpstr>
      <vt:lpstr>ĐOÀN CHỦ TỊCH</vt:lpstr>
      <vt:lpstr>ĐOÀN CHỦ TỊCH</vt:lpstr>
      <vt:lpstr>NHÂN SỰ</vt:lpstr>
      <vt:lpstr>KẾT QUẢ BẦU CỬ</vt:lpstr>
      <vt:lpstr>ĐOÀN CHỦ TỊCH</vt:lpstr>
      <vt:lpstr>BẾ MẠC</vt:lpstr>
      <vt:lpstr>KÍNH CHÚC ĐẠI HỘI THÀNH CÔNG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HỌP HỘI ĐỒNG KHOA HỌC ĐÀO TẠO NGHIỆM THU ĐỀ TÀI NCKH  CẤP TRƯỜNG NGÀY 05/11/2010</dc:title>
  <dc:creator>QHQT</dc:creator>
  <cp:lastModifiedBy>VuThiThaiLinh</cp:lastModifiedBy>
  <cp:revision>359</cp:revision>
  <cp:lastPrinted>2012-10-31T01:05:19Z</cp:lastPrinted>
  <dcterms:created xsi:type="dcterms:W3CDTF">2010-11-05T03:02:17Z</dcterms:created>
  <dcterms:modified xsi:type="dcterms:W3CDTF">2017-09-14T02:40:36Z</dcterms:modified>
</cp:coreProperties>
</file>